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4"/>
  </p:sldMasterIdLst>
  <p:notesMasterIdLst>
    <p:notesMasterId r:id="rId15"/>
  </p:notesMasterIdLst>
  <p:sldIdLst>
    <p:sldId id="256" r:id="rId5"/>
    <p:sldId id="257" r:id="rId6"/>
    <p:sldId id="3777" r:id="rId7"/>
    <p:sldId id="3778" r:id="rId8"/>
    <p:sldId id="3779" r:id="rId9"/>
    <p:sldId id="3780" r:id="rId10"/>
    <p:sldId id="3782" r:id="rId11"/>
    <p:sldId id="263" r:id="rId12"/>
    <p:sldId id="3735" r:id="rId13"/>
    <p:sldId id="37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3777"/>
            <p14:sldId id="3778"/>
            <p14:sldId id="3779"/>
            <p14:sldId id="3780"/>
            <p14:sldId id="3782"/>
            <p14:sldId id="263"/>
            <p14:sldId id="3735"/>
            <p14:sldId id="37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4479"/>
    <a:srgbClr val="2D5DC5"/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44" autoAdjust="0"/>
    <p:restoredTop sz="76966" autoAdjust="0"/>
  </p:normalViewPr>
  <p:slideViewPr>
    <p:cSldViewPr snapToGrid="0">
      <p:cViewPr varScale="1">
        <p:scale>
          <a:sx n="114" d="100"/>
          <a:sy n="114" d="100"/>
        </p:scale>
        <p:origin x="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aume Lacasa" userId="e041b0490acb5ee0" providerId="LiveId" clId="{B98B02AE-C84D-4C85-BFFB-6E515657F8E4}"/>
    <pc:docChg chg="modSld">
      <pc:chgData name="Guillaume Lacasa" userId="e041b0490acb5ee0" providerId="LiveId" clId="{B98B02AE-C84D-4C85-BFFB-6E515657F8E4}" dt="2018-10-22T17:12:32.088" v="0" actId="20577"/>
      <pc:docMkLst>
        <pc:docMk/>
      </pc:docMkLst>
      <pc:sldChg chg="modSp">
        <pc:chgData name="Guillaume Lacasa" userId="e041b0490acb5ee0" providerId="LiveId" clId="{B98B02AE-C84D-4C85-BFFB-6E515657F8E4}" dt="2018-10-22T17:12:32.088" v="0" actId="20577"/>
        <pc:sldMkLst>
          <pc:docMk/>
          <pc:sldMk cId="1504117703" sldId="3780"/>
        </pc:sldMkLst>
        <pc:spChg chg="mod">
          <ac:chgData name="Guillaume Lacasa" userId="e041b0490acb5ee0" providerId="LiveId" clId="{B98B02AE-C84D-4C85-BFFB-6E515657F8E4}" dt="2018-10-22T17:12:32.088" v="0" actId="20577"/>
          <ac:spMkLst>
            <pc:docMk/>
            <pc:sldMk cId="1504117703" sldId="3780"/>
            <ac:spMk id="2" creationId="{9854F6B1-9A29-47D2-8AA6-EA9FFD02BA9D}"/>
          </ac:spMkLst>
        </pc:spChg>
      </pc:sldChg>
    </pc:docChg>
  </pc:docChgLst>
  <pc:docChgLst>
    <pc:chgData name="Guillaume Lacasa" userId="e041b0490acb5ee0" providerId="LiveId" clId="{87760007-0F9A-48C9-B640-6CC2C13B3886}"/>
    <pc:docChg chg="undo custSel addSld delSld modSld modSection">
      <pc:chgData name="Guillaume Lacasa" userId="e041b0490acb5ee0" providerId="LiveId" clId="{87760007-0F9A-48C9-B640-6CC2C13B3886}" dt="2018-10-09T15:08:58.822" v="769" actId="6549"/>
      <pc:docMkLst>
        <pc:docMk/>
      </pc:docMkLst>
      <pc:sldChg chg="modSp">
        <pc:chgData name="Guillaume Lacasa" userId="e041b0490acb5ee0" providerId="LiveId" clId="{87760007-0F9A-48C9-B640-6CC2C13B3886}" dt="2018-10-09T14:13:22.339" v="95" actId="313"/>
        <pc:sldMkLst>
          <pc:docMk/>
          <pc:sldMk cId="477504486" sldId="257"/>
        </pc:sldMkLst>
        <pc:spChg chg="mod">
          <ac:chgData name="Guillaume Lacasa" userId="e041b0490acb5ee0" providerId="LiveId" clId="{87760007-0F9A-48C9-B640-6CC2C13B3886}" dt="2018-10-09T14:13:22.339" v="95" actId="313"/>
          <ac:spMkLst>
            <pc:docMk/>
            <pc:sldMk cId="477504486" sldId="257"/>
            <ac:spMk id="2" creationId="{839C7298-752B-48BD-843F-683A22D59A7E}"/>
          </ac:spMkLst>
        </pc:spChg>
        <pc:spChg chg="mod">
          <ac:chgData name="Guillaume Lacasa" userId="e041b0490acb5ee0" providerId="LiveId" clId="{87760007-0F9A-48C9-B640-6CC2C13B3886}" dt="2018-10-06T09:42:58.923" v="37" actId="20577"/>
          <ac:spMkLst>
            <pc:docMk/>
            <pc:sldMk cId="477504486" sldId="257"/>
            <ac:spMk id="3" creationId="{2BA8E374-5793-40F2-A7B7-2D8AB053A278}"/>
          </ac:spMkLst>
        </pc:spChg>
      </pc:sldChg>
      <pc:sldChg chg="modSp add">
        <pc:chgData name="Guillaume Lacasa" userId="e041b0490acb5ee0" providerId="LiveId" clId="{87760007-0F9A-48C9-B640-6CC2C13B3886}" dt="2018-10-06T10:00:06.725" v="65" actId="20577"/>
        <pc:sldMkLst>
          <pc:docMk/>
          <pc:sldMk cId="2112875110" sldId="3776"/>
        </pc:sldMkLst>
        <pc:spChg chg="mod">
          <ac:chgData name="Guillaume Lacasa" userId="e041b0490acb5ee0" providerId="LiveId" clId="{87760007-0F9A-48C9-B640-6CC2C13B3886}" dt="2018-10-06T10:00:06.725" v="65" actId="20577"/>
          <ac:spMkLst>
            <pc:docMk/>
            <pc:sldMk cId="2112875110" sldId="3776"/>
            <ac:spMk id="2" creationId="{6F20504C-C15B-4B85-88CA-781AD4B14DC8}"/>
          </ac:spMkLst>
        </pc:spChg>
      </pc:sldChg>
      <pc:sldChg chg="modSp add">
        <pc:chgData name="Guillaume Lacasa" userId="e041b0490acb5ee0" providerId="LiveId" clId="{87760007-0F9A-48C9-B640-6CC2C13B3886}" dt="2018-10-09T15:08:58.822" v="769" actId="6549"/>
        <pc:sldMkLst>
          <pc:docMk/>
          <pc:sldMk cId="2356167989" sldId="3777"/>
        </pc:sldMkLst>
        <pc:spChg chg="mod">
          <ac:chgData name="Guillaume Lacasa" userId="e041b0490acb5ee0" providerId="LiveId" clId="{87760007-0F9A-48C9-B640-6CC2C13B3886}" dt="2018-10-09T15:08:58.822" v="769" actId="6549"/>
          <ac:spMkLst>
            <pc:docMk/>
            <pc:sldMk cId="2356167989" sldId="3777"/>
            <ac:spMk id="2" creationId="{9854F6B1-9A29-47D2-8AA6-EA9FFD02BA9D}"/>
          </ac:spMkLst>
        </pc:spChg>
        <pc:spChg chg="mod">
          <ac:chgData name="Guillaume Lacasa" userId="e041b0490acb5ee0" providerId="LiveId" clId="{87760007-0F9A-48C9-B640-6CC2C13B3886}" dt="2018-10-09T14:21:44.650" v="129" actId="20577"/>
          <ac:spMkLst>
            <pc:docMk/>
            <pc:sldMk cId="2356167989" sldId="3777"/>
            <ac:spMk id="3" creationId="{4D6FEFBB-5DFC-4490-BA6A-1BC45DEA5EC8}"/>
          </ac:spMkLst>
        </pc:spChg>
      </pc:sldChg>
      <pc:sldChg chg="modSp add">
        <pc:chgData name="Guillaume Lacasa" userId="e041b0490acb5ee0" providerId="LiveId" clId="{87760007-0F9A-48C9-B640-6CC2C13B3886}" dt="2018-10-09T15:06:06.940" v="739" actId="20577"/>
        <pc:sldMkLst>
          <pc:docMk/>
          <pc:sldMk cId="547355713" sldId="3778"/>
        </pc:sldMkLst>
        <pc:spChg chg="mod">
          <ac:chgData name="Guillaume Lacasa" userId="e041b0490acb5ee0" providerId="LiveId" clId="{87760007-0F9A-48C9-B640-6CC2C13B3886}" dt="2018-10-09T15:06:06.940" v="739" actId="20577"/>
          <ac:spMkLst>
            <pc:docMk/>
            <pc:sldMk cId="547355713" sldId="3778"/>
            <ac:spMk id="2" creationId="{DE1919E8-49A8-43F1-942C-4C2A3937DF17}"/>
          </ac:spMkLst>
        </pc:spChg>
        <pc:spChg chg="mod">
          <ac:chgData name="Guillaume Lacasa" userId="e041b0490acb5ee0" providerId="LiveId" clId="{87760007-0F9A-48C9-B640-6CC2C13B3886}" dt="2018-10-09T14:55:06.281" v="517" actId="20577"/>
          <ac:spMkLst>
            <pc:docMk/>
            <pc:sldMk cId="547355713" sldId="3778"/>
            <ac:spMk id="3" creationId="{E1968F41-3111-453F-8BBA-B58D0861EB2C}"/>
          </ac:spMkLst>
        </pc:spChg>
      </pc:sldChg>
      <pc:sldMasterChg chg="delSldLayout">
        <pc:chgData name="Guillaume Lacasa" userId="e041b0490acb5ee0" providerId="LiveId" clId="{87760007-0F9A-48C9-B640-6CC2C13B3886}" dt="2018-10-09T14:18:30.405" v="107" actId="2696"/>
        <pc:sldMasterMkLst>
          <pc:docMk/>
          <pc:sldMasterMk cId="3593001564" sldId="2147483715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9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46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2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87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7B9D4F-5F19-438C-92E8-037C6AE8F87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072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4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1184319"/>
            <a:ext cx="7477989" cy="3535032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294" b="0" kern="1200" cap="none" spc="-147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914367" rtl="0" eaLnBrk="1" latinLnBrk="0" hangingPunct="1">
              <a:lnSpc>
                <a:spcPts val="5490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tx1"/>
                  </a:solidFill>
                </a:rPr>
                <a:t>© Microsoft Corporation</a:t>
              </a:r>
              <a:endParaRPr lang="en-US" sz="784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229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  <p:sldLayoutId id="2147483755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751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 </a:t>
            </a:r>
            <a:r>
              <a:rPr lang="en-US" dirty="0" err="1"/>
              <a:t>nouveautés</a:t>
            </a:r>
            <a:r>
              <a:rPr lang="en-US" dirty="0"/>
              <a:t> </a:t>
            </a:r>
            <a:r>
              <a:rPr lang="en-US" dirty="0" err="1"/>
              <a:t>d’Azure</a:t>
            </a:r>
            <a:r>
              <a:rPr lang="en-US" dirty="0"/>
              <a:t>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Guillaume Lacasa</a:t>
            </a:r>
          </a:p>
          <a:p>
            <a:r>
              <a:rPr lang="en-US" dirty="0"/>
              <a:t>@glacasa</a:t>
            </a:r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922761" cy="3877985"/>
          </a:xfrm>
        </p:spPr>
        <p:txBody>
          <a:bodyPr/>
          <a:lstStyle/>
          <a:p>
            <a:pPr marL="0" indent="0">
              <a:buNone/>
            </a:pPr>
            <a:r>
              <a:rPr lang="fr-FR" sz="3200" dirty="0"/>
              <a:t>Outils pour les équipes de développement</a:t>
            </a:r>
          </a:p>
          <a:p>
            <a:r>
              <a:rPr lang="fr-FR" sz="3200" dirty="0"/>
              <a:t>Partage de code source</a:t>
            </a:r>
          </a:p>
          <a:p>
            <a:r>
              <a:rPr lang="fr-FR" sz="3200" dirty="0"/>
              <a:t>Suivi de projet</a:t>
            </a:r>
          </a:p>
          <a:p>
            <a:r>
              <a:rPr lang="fr-FR" sz="3200" dirty="0"/>
              <a:t>Intégration/déploiement continus</a:t>
            </a:r>
          </a:p>
          <a:p>
            <a:r>
              <a:rPr lang="fr-FR" sz="3200" dirty="0"/>
              <a:t>Tests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Version cloud ou on-</a:t>
            </a:r>
            <a:r>
              <a:rPr lang="fr-FR" sz="3200" dirty="0" err="1"/>
              <a:t>premise</a:t>
            </a:r>
            <a:endParaRPr lang="fr-FR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Rappels : TFS / VSTS</a:t>
            </a:r>
          </a:p>
        </p:txBody>
      </p:sp>
    </p:spTree>
    <p:extLst>
      <p:ext uri="{BB962C8B-B14F-4D97-AF65-F5344CB8AC3E}">
        <p14:creationId xmlns:p14="http://schemas.microsoft.com/office/powerpoint/2010/main" val="235616798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E1919E8-49A8-43F1-942C-4C2A3937D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3877985"/>
          </a:xfrm>
        </p:spPr>
        <p:txBody>
          <a:bodyPr/>
          <a:lstStyle/>
          <a:p>
            <a:pPr marL="0" indent="0">
              <a:buNone/>
            </a:pPr>
            <a:r>
              <a:rPr lang="fr-FR" sz="3200" strike="sngStrike" dirty="0"/>
              <a:t>Team Foundation Services (TFS)</a:t>
            </a:r>
          </a:p>
          <a:p>
            <a:pPr marL="0" indent="0">
              <a:buNone/>
            </a:pPr>
            <a:r>
              <a:rPr lang="fr-FR" sz="3200" strike="sngStrike" dirty="0"/>
              <a:t>Visual Studio Online (VSO)</a:t>
            </a:r>
          </a:p>
          <a:p>
            <a:pPr marL="0" indent="0">
              <a:buNone/>
            </a:pPr>
            <a:r>
              <a:rPr lang="fr-FR" sz="3200" dirty="0"/>
              <a:t>Visual Studio Team Services (VSTS)</a:t>
            </a:r>
          </a:p>
          <a:p>
            <a:pPr marL="0" indent="0">
              <a:buNone/>
            </a:pPr>
            <a:r>
              <a:rPr lang="fr-FR" sz="3200" dirty="0"/>
              <a:t>      est devenu </a:t>
            </a:r>
            <a:r>
              <a:rPr lang="fr-FR" sz="3200" b="1" dirty="0"/>
              <a:t>Azure DevOps </a:t>
            </a:r>
            <a:r>
              <a:rPr lang="fr-FR" sz="3200" dirty="0"/>
              <a:t>(</a:t>
            </a:r>
            <a:r>
              <a:rPr lang="fr-FR" sz="3200" strike="sngStrike" dirty="0"/>
              <a:t>ADO?</a:t>
            </a:r>
            <a:r>
              <a:rPr lang="fr-FR" sz="3200" dirty="0"/>
              <a:t>)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fr-FR" sz="3200" dirty="0"/>
              <a:t>Team Foundation Server (TFS)</a:t>
            </a:r>
          </a:p>
          <a:p>
            <a:pPr marL="0" indent="0">
              <a:buNone/>
            </a:pPr>
            <a:r>
              <a:rPr lang="fr-FR" sz="3200" dirty="0"/>
              <a:t>	va devenir </a:t>
            </a:r>
            <a:r>
              <a:rPr lang="fr-FR" sz="3200" b="1" dirty="0"/>
              <a:t>Azure DevOps Server 2019</a:t>
            </a:r>
            <a:endParaRPr lang="fr-FR" b="1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1968F41-3111-453F-8BBA-B58D0861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Changement de nom :</a:t>
            </a:r>
          </a:p>
        </p:txBody>
      </p:sp>
    </p:spTree>
    <p:extLst>
      <p:ext uri="{BB962C8B-B14F-4D97-AF65-F5344CB8AC3E}">
        <p14:creationId xmlns:p14="http://schemas.microsoft.com/office/powerpoint/2010/main" val="5473557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Nouveau design</a:t>
            </a:r>
          </a:p>
        </p:txBody>
      </p:sp>
    </p:spTree>
    <p:extLst>
      <p:ext uri="{BB962C8B-B14F-4D97-AF65-F5344CB8AC3E}">
        <p14:creationId xmlns:p14="http://schemas.microsoft.com/office/powerpoint/2010/main" val="41536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738990"/>
          </a:xfrm>
        </p:spPr>
        <p:txBody>
          <a:bodyPr/>
          <a:lstStyle/>
          <a:p>
            <a:r>
              <a:rPr lang="en-US" sz="3200" dirty="0"/>
              <a:t>Compilation de tout type de </a:t>
            </a:r>
            <a:r>
              <a:rPr lang="en-US" sz="3200" dirty="0" err="1"/>
              <a:t>projet</a:t>
            </a:r>
            <a:endParaRPr lang="en-US" sz="3200" dirty="0"/>
          </a:p>
          <a:p>
            <a:pPr lvl="1"/>
            <a:r>
              <a:rPr lang="en-US" sz="1632" dirty="0"/>
              <a:t>Node.js, Python, Java, PHP, </a:t>
            </a:r>
            <a:r>
              <a:rPr lang="en-US" sz="1632"/>
              <a:t>C++, </a:t>
            </a:r>
            <a:r>
              <a:rPr lang="en-US" sz="1632" dirty="0"/>
              <a:t>Android, iOS et </a:t>
            </a:r>
            <a:r>
              <a:rPr lang="en-US" sz="1632" dirty="0" err="1"/>
              <a:t>même</a:t>
            </a:r>
            <a:r>
              <a:rPr lang="en-US" sz="1632" dirty="0"/>
              <a:t> .NET</a:t>
            </a:r>
          </a:p>
          <a:p>
            <a:pPr lvl="1"/>
            <a:r>
              <a:rPr lang="en-US" sz="1632" dirty="0" err="1"/>
              <a:t>Déploiement</a:t>
            </a:r>
            <a:r>
              <a:rPr lang="en-US" sz="1632" dirty="0"/>
              <a:t> </a:t>
            </a:r>
            <a:r>
              <a:rPr lang="en-US" sz="1632" dirty="0" err="1"/>
              <a:t>vers</a:t>
            </a:r>
            <a:r>
              <a:rPr lang="en-US" sz="1632" dirty="0"/>
              <a:t> Azure, AWS, Windows/Linux on-premise, ftp, …</a:t>
            </a:r>
          </a:p>
          <a:p>
            <a:pPr lvl="1"/>
            <a:endParaRPr lang="en-US" sz="1632" dirty="0"/>
          </a:p>
          <a:p>
            <a:r>
              <a:rPr lang="en-US" sz="3200" dirty="0"/>
              <a:t>Agents de compilation Cloud</a:t>
            </a:r>
          </a:p>
          <a:p>
            <a:pPr lvl="1"/>
            <a:r>
              <a:rPr lang="en-US" sz="1632" dirty="0"/>
              <a:t>Machines </a:t>
            </a:r>
            <a:r>
              <a:rPr lang="en-US" sz="1632" dirty="0" err="1"/>
              <a:t>virtuelles</a:t>
            </a:r>
            <a:r>
              <a:rPr lang="en-US" sz="1632" dirty="0"/>
              <a:t> Windows, Linux </a:t>
            </a:r>
            <a:r>
              <a:rPr lang="en-US" sz="1632" dirty="0" err="1"/>
              <a:t>ou</a:t>
            </a:r>
            <a:r>
              <a:rPr lang="en-US" sz="1632" dirty="0"/>
              <a:t> Mac</a:t>
            </a:r>
          </a:p>
          <a:p>
            <a:pPr lvl="1"/>
            <a:r>
              <a:rPr lang="en-US" sz="1632" dirty="0" err="1"/>
              <a:t>Utilisation</a:t>
            </a:r>
            <a:r>
              <a:rPr lang="en-US" sz="1632" dirty="0"/>
              <a:t> </a:t>
            </a:r>
            <a:r>
              <a:rPr lang="en-US" sz="1632" dirty="0" err="1"/>
              <a:t>gratuite</a:t>
            </a:r>
            <a:r>
              <a:rPr lang="en-US" sz="1632" dirty="0"/>
              <a:t> : 240 → 1800 min/</a:t>
            </a:r>
            <a:r>
              <a:rPr lang="en-US" sz="1632" dirty="0" err="1"/>
              <a:t>mois</a:t>
            </a:r>
            <a:r>
              <a:rPr lang="en-US" sz="1632" dirty="0"/>
              <a:t> (~1h/jour)</a:t>
            </a:r>
          </a:p>
          <a:p>
            <a:pPr lvl="1"/>
            <a:endParaRPr lang="en-US" sz="1632" dirty="0"/>
          </a:p>
          <a:p>
            <a:r>
              <a:rPr lang="en-US" sz="3200" dirty="0" err="1"/>
              <a:t>Définition</a:t>
            </a:r>
            <a:r>
              <a:rPr lang="en-US" sz="3200" dirty="0"/>
              <a:t> des pipelines dans un </a:t>
            </a:r>
            <a:r>
              <a:rPr lang="en-US" sz="3200" dirty="0" err="1"/>
              <a:t>fichier</a:t>
            </a:r>
            <a:r>
              <a:rPr lang="en-US" sz="3200" dirty="0"/>
              <a:t> YAML</a:t>
            </a:r>
          </a:p>
          <a:p>
            <a:pPr lvl="1"/>
            <a:r>
              <a:rPr lang="en-US" sz="1632" dirty="0" err="1"/>
              <a:t>Fichier</a:t>
            </a:r>
            <a:r>
              <a:rPr lang="en-US" sz="1632" dirty="0"/>
              <a:t> .</a:t>
            </a:r>
            <a:r>
              <a:rPr lang="en-US" sz="1632" dirty="0" err="1"/>
              <a:t>yml</a:t>
            </a:r>
            <a:r>
              <a:rPr lang="en-US" sz="1632" dirty="0"/>
              <a:t> dans le repo Git</a:t>
            </a:r>
          </a:p>
          <a:p>
            <a:pPr lvl="1"/>
            <a:r>
              <a:rPr lang="en-US" sz="1632" dirty="0"/>
              <a:t>Designer web </a:t>
            </a:r>
            <a:r>
              <a:rPr lang="en-US" sz="1632" dirty="0" err="1"/>
              <a:t>toujours</a:t>
            </a:r>
            <a:r>
              <a:rPr lang="en-US" sz="1632" dirty="0"/>
              <a:t> disponible</a:t>
            </a:r>
          </a:p>
          <a:p>
            <a:pPr lvl="1"/>
            <a:endParaRPr lang="en-US" sz="1632" dirty="0"/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89510"/>
            <a:ext cx="11655840" cy="899665"/>
          </a:xfrm>
        </p:spPr>
        <p:txBody>
          <a:bodyPr/>
          <a:lstStyle/>
          <a:p>
            <a:r>
              <a:rPr lang="en-GB" sz="4800" b="1" dirty="0">
                <a:solidFill>
                  <a:srgbClr val="2D5DC5"/>
                </a:solidFill>
              </a:rPr>
              <a:t>Azure Pipelines</a:t>
            </a:r>
            <a:endParaRPr lang="en-US" b="1" dirty="0">
              <a:solidFill>
                <a:srgbClr val="2D5DC5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5773F50-316A-4ED8-BF17-2B6C16389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791" y="289510"/>
            <a:ext cx="1244971" cy="12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770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501" y="2520008"/>
            <a:ext cx="11354714" cy="1158793"/>
          </a:xfrm>
        </p:spPr>
        <p:txBody>
          <a:bodyPr/>
          <a:lstStyle/>
          <a:p>
            <a:r>
              <a:rPr lang="en-US" b="1" dirty="0"/>
              <a:t>Microsoft </a:t>
            </a:r>
            <a:r>
              <a:rPr lang="en-US" b="1" dirty="0">
                <a:solidFill>
                  <a:srgbClr val="FF0000"/>
                </a:solidFill>
              </a:rPr>
              <a:t>♥</a:t>
            </a:r>
            <a:r>
              <a:rPr lang="en-US" b="1" dirty="0"/>
              <a:t> Open Source</a:t>
            </a:r>
          </a:p>
        </p:txBody>
      </p:sp>
    </p:spTree>
    <p:extLst>
      <p:ext uri="{BB962C8B-B14F-4D97-AF65-F5344CB8AC3E}">
        <p14:creationId xmlns:p14="http://schemas.microsoft.com/office/powerpoint/2010/main" val="204766994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54F6B1-9A29-47D2-8AA6-EA9FFD02BA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4462760"/>
          </a:xfrm>
        </p:spPr>
        <p:txBody>
          <a:bodyPr/>
          <a:lstStyle/>
          <a:p>
            <a:r>
              <a:rPr lang="en-US" sz="3200" dirty="0" err="1"/>
              <a:t>Gratuit</a:t>
            </a:r>
            <a:r>
              <a:rPr lang="en-US" sz="3200" dirty="0"/>
              <a:t> pour les petites </a:t>
            </a:r>
            <a:r>
              <a:rPr lang="en-US" sz="3200" dirty="0" err="1"/>
              <a:t>équipes</a:t>
            </a:r>
            <a:r>
              <a:rPr lang="en-US" sz="3200" dirty="0"/>
              <a:t> </a:t>
            </a:r>
          </a:p>
          <a:p>
            <a:pPr lvl="1"/>
            <a:r>
              <a:rPr lang="en-US" sz="1632" dirty="0"/>
              <a:t>5 </a:t>
            </a:r>
            <a:r>
              <a:rPr lang="en-US" sz="1632" dirty="0" err="1"/>
              <a:t>utilisateurs</a:t>
            </a:r>
            <a:r>
              <a:rPr lang="en-US" sz="1632" dirty="0"/>
              <a:t>, 1800 minutes de build, 1 pipeline</a:t>
            </a:r>
          </a:p>
          <a:p>
            <a:pPr lvl="1"/>
            <a:endParaRPr lang="en-US" sz="1632" dirty="0"/>
          </a:p>
          <a:p>
            <a:r>
              <a:rPr lang="en-US" sz="3200" dirty="0" err="1"/>
              <a:t>Gratuit</a:t>
            </a:r>
            <a:r>
              <a:rPr lang="en-US" sz="3200" dirty="0"/>
              <a:t> pour les </a:t>
            </a:r>
            <a:r>
              <a:rPr lang="en-US" sz="3200" dirty="0" err="1"/>
              <a:t>projets</a:t>
            </a:r>
            <a:r>
              <a:rPr lang="en-US" sz="3200" dirty="0"/>
              <a:t> Open Source</a:t>
            </a:r>
          </a:p>
          <a:p>
            <a:pPr lvl="1"/>
            <a:r>
              <a:rPr lang="en-US" sz="1632" dirty="0" err="1"/>
              <a:t>Utilisateurs</a:t>
            </a:r>
            <a:r>
              <a:rPr lang="en-US" sz="1632" dirty="0"/>
              <a:t> </a:t>
            </a:r>
            <a:r>
              <a:rPr lang="en-US" sz="1632" dirty="0" err="1"/>
              <a:t>illimités</a:t>
            </a:r>
            <a:r>
              <a:rPr lang="en-US" sz="1632" dirty="0"/>
              <a:t>, compilation </a:t>
            </a:r>
            <a:r>
              <a:rPr lang="en-US" sz="1632" dirty="0" err="1"/>
              <a:t>illimitées</a:t>
            </a:r>
            <a:r>
              <a:rPr lang="en-US" sz="1632" dirty="0"/>
              <a:t>, 10 pipelines</a:t>
            </a:r>
          </a:p>
          <a:p>
            <a:pPr lvl="1"/>
            <a:endParaRPr lang="en-US" sz="1632" dirty="0"/>
          </a:p>
          <a:p>
            <a:r>
              <a:rPr lang="en-US" sz="3200" dirty="0" err="1"/>
              <a:t>Tarification</a:t>
            </a:r>
            <a:r>
              <a:rPr lang="en-US" sz="3200" dirty="0"/>
              <a:t> </a:t>
            </a:r>
            <a:r>
              <a:rPr lang="en-US" sz="3200" dirty="0" err="1"/>
              <a:t>automatique</a:t>
            </a:r>
            <a:r>
              <a:rPr lang="en-US" sz="3200" dirty="0"/>
              <a:t> pour les </a:t>
            </a:r>
            <a:r>
              <a:rPr lang="en-US" sz="3200" dirty="0" err="1"/>
              <a:t>projets</a:t>
            </a:r>
            <a:r>
              <a:rPr lang="en-US" sz="3200" dirty="0"/>
              <a:t> publics</a:t>
            </a:r>
          </a:p>
          <a:p>
            <a:pPr lvl="1"/>
            <a:r>
              <a:rPr lang="en-US" sz="1632" dirty="0"/>
              <a:t>Les stakeholders </a:t>
            </a:r>
            <a:r>
              <a:rPr lang="en-US" sz="1632" dirty="0" err="1"/>
              <a:t>peuvent</a:t>
            </a:r>
            <a:r>
              <a:rPr lang="en-US" sz="1632" dirty="0"/>
              <a:t> </a:t>
            </a:r>
            <a:r>
              <a:rPr lang="en-US" sz="1632" dirty="0" err="1"/>
              <a:t>pousser</a:t>
            </a:r>
            <a:r>
              <a:rPr lang="en-US" sz="1632" dirty="0"/>
              <a:t> du code</a:t>
            </a:r>
          </a:p>
          <a:p>
            <a:pPr lvl="1"/>
            <a:r>
              <a:rPr lang="en-US" sz="1632" dirty="0"/>
              <a:t>Les compilations ne </a:t>
            </a:r>
            <a:r>
              <a:rPr lang="en-US" sz="1632" dirty="0" err="1"/>
              <a:t>sont</a:t>
            </a:r>
            <a:r>
              <a:rPr lang="en-US" sz="1632" dirty="0"/>
              <a:t> pas </a:t>
            </a:r>
            <a:r>
              <a:rPr lang="en-US" sz="1632" dirty="0" err="1"/>
              <a:t>décomptées</a:t>
            </a:r>
            <a:r>
              <a:rPr lang="en-US" sz="1632" dirty="0"/>
              <a:t> des minutes </a:t>
            </a:r>
            <a:r>
              <a:rPr lang="en-US" sz="1632" dirty="0" err="1"/>
              <a:t>gratuites</a:t>
            </a:r>
            <a:endParaRPr lang="en-US" sz="1632" dirty="0"/>
          </a:p>
          <a:p>
            <a:pPr lvl="1"/>
            <a:endParaRPr lang="en-US" sz="1632" dirty="0"/>
          </a:p>
          <a:p>
            <a:r>
              <a:rPr lang="en-US" sz="3200" dirty="0" err="1"/>
              <a:t>Intégration</a:t>
            </a:r>
            <a:r>
              <a:rPr lang="en-US" sz="3200" dirty="0"/>
              <a:t> à </a:t>
            </a:r>
            <a:r>
              <a:rPr lang="en-US" sz="3200" dirty="0" err="1"/>
              <a:t>Github</a:t>
            </a:r>
            <a:endParaRPr lang="en-US" sz="3200" dirty="0"/>
          </a:p>
          <a:p>
            <a:pPr lvl="1"/>
            <a:r>
              <a:rPr lang="en-US" sz="1632" dirty="0"/>
              <a:t>Azure Pipelines disponible dans le </a:t>
            </a:r>
            <a:r>
              <a:rPr lang="en-US" sz="1632" dirty="0" err="1"/>
              <a:t>Github</a:t>
            </a:r>
            <a:r>
              <a:rPr lang="en-US" sz="1632" dirty="0"/>
              <a:t> Marketplace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Tarification</a:t>
            </a:r>
            <a:r>
              <a:rPr lang="en-US" dirty="0"/>
              <a:t> pour </a:t>
            </a:r>
            <a:r>
              <a:rPr lang="en-US" dirty="0" err="1"/>
              <a:t>l’Open</a:t>
            </a:r>
            <a:r>
              <a:rPr lang="en-US" dirty="0"/>
              <a:t> Source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8B192602-00A9-4A02-801A-11070D2BF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643" y="289510"/>
            <a:ext cx="236812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B4FA92-B87B-4B19-ADFF-5F21E8692F9B}"/>
              </a:ext>
            </a:extLst>
          </p:cNvPr>
          <p:cNvGrpSpPr/>
          <p:nvPr/>
        </p:nvGrpSpPr>
        <p:grpSpPr>
          <a:xfrm>
            <a:off x="8419080" y="6157373"/>
            <a:ext cx="3607790" cy="420037"/>
            <a:chOff x="5498028" y="6418322"/>
            <a:chExt cx="3680134" cy="428460"/>
          </a:xfrm>
        </p:grpSpPr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E946A14D-0098-4060-B831-6050D24F17D0}"/>
                </a:ext>
              </a:extLst>
            </p:cNvPr>
            <p:cNvSpPr txBox="1">
              <a:spLocks/>
            </p:cNvSpPr>
            <p:nvPr/>
          </p:nvSpPr>
          <p:spPr>
            <a:xfrm>
              <a:off x="6079918" y="6480621"/>
              <a:ext cx="3098244" cy="307777"/>
            </a:xfrm>
            <a:prstGeom prst="rect">
              <a:avLst/>
            </a:prstGeom>
            <a:noFill/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67">
                <a:buNone/>
                <a:defRPr/>
              </a:pPr>
              <a:r>
                <a:rPr lang="en-US" sz="1961" b="1" dirty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https://azure.com/devops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CBDC202-1D51-481C-8FD6-94981F764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98028" y="6418322"/>
              <a:ext cx="428462" cy="428460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51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961" kern="0">
                  <a:ln w="19050">
                    <a:noFill/>
                  </a:ln>
                  <a:solidFill>
                    <a:schemeClr val="tx2"/>
                  </a:solidFill>
                  <a:latin typeface="Segoe UI"/>
                  <a:ea typeface="Segoe UI" pitchFamily="34" charset="0"/>
                  <a:cs typeface="Segoe UI" pitchFamily="34" charset="0"/>
                  <a:sym typeface="Wingdings" panose="05000000000000000000" pitchFamily="2" charset="2"/>
                </a:rPr>
                <a:t></a:t>
              </a:r>
              <a:endParaRPr lang="en-US" sz="1961" kern="0">
                <a:ln w="19050">
                  <a:noFill/>
                </a:ln>
                <a:solidFill>
                  <a:schemeClr val="tx2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0687F24-0C16-4FA6-A486-B7919D6CD8F0}"/>
              </a:ext>
            </a:extLst>
          </p:cNvPr>
          <p:cNvSpPr/>
          <p:nvPr/>
        </p:nvSpPr>
        <p:spPr bwMode="auto">
          <a:xfrm>
            <a:off x="1" y="487"/>
            <a:ext cx="3122511" cy="68570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67368-3EB7-47E8-B49B-215A9A8E91E6}"/>
              </a:ext>
            </a:extLst>
          </p:cNvPr>
          <p:cNvSpPr txBox="1"/>
          <p:nvPr/>
        </p:nvSpPr>
        <p:spPr>
          <a:xfrm>
            <a:off x="4511833" y="579345"/>
            <a:ext cx="6876376" cy="508710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spcAft>
                <a:spcPts val="3529"/>
              </a:spcAft>
            </a:pPr>
            <a:r>
              <a:rPr lang="en-GB" sz="1765" dirty="0"/>
              <a:t>Plan smarter, collaborate better, and ship faster with a set of modern dev services</a:t>
            </a:r>
          </a:p>
          <a:p>
            <a:pPr>
              <a:spcAft>
                <a:spcPts val="3529"/>
              </a:spcAft>
            </a:pPr>
            <a:r>
              <a:rPr lang="en-GB" sz="1765" dirty="0"/>
              <a:t>Any developer, any platform, any cloud. Full support for hybrid cloud, on-premises &amp; containers.</a:t>
            </a:r>
          </a:p>
          <a:p>
            <a:pPr>
              <a:spcAft>
                <a:spcPts val="3529"/>
              </a:spcAft>
            </a:pPr>
            <a:r>
              <a:rPr lang="en-GB" sz="1765" dirty="0"/>
              <a:t>Use all the Azure DevOps services or choose just what you need to complement your existing workflows</a:t>
            </a:r>
          </a:p>
          <a:p>
            <a:pPr>
              <a:spcAft>
                <a:spcPts val="3529"/>
              </a:spcAft>
            </a:pPr>
            <a:r>
              <a:rPr lang="en-GB" sz="1765" dirty="0"/>
              <a:t>Best in class builds for open source. Free unlimited build minutes for public projects and up to 10 free concurrent jobs across Windows, Linux and macOS</a:t>
            </a:r>
          </a:p>
          <a:p>
            <a:pPr>
              <a:spcAft>
                <a:spcPts val="3529"/>
              </a:spcAft>
            </a:pPr>
            <a:r>
              <a:rPr lang="en-GB" sz="1765" dirty="0"/>
              <a:t>Get started for free for small teams, scales to support the largest enterprises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F413B4-F6D4-4DA6-B700-AAF2B3114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34174" y="716438"/>
            <a:ext cx="544382" cy="544382"/>
            <a:chOff x="3790397" y="435304"/>
            <a:chExt cx="555298" cy="55529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F21E1E-EC36-44E9-B35A-A8379A978484}"/>
                </a:ext>
              </a:extLst>
            </p:cNvPr>
            <p:cNvSpPr/>
            <p:nvPr/>
          </p:nvSpPr>
          <p:spPr bwMode="auto">
            <a:xfrm>
              <a:off x="3790397" y="435304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2677C589-35B6-4D99-8E35-79961006D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90632" y="540367"/>
              <a:ext cx="342900" cy="32575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F703986-B3CF-46CC-8962-3FA15E0EB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24404" y="4970178"/>
            <a:ext cx="544382" cy="544382"/>
            <a:chOff x="3785970" y="4107971"/>
            <a:chExt cx="555298" cy="555298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C77250A-DBE0-4EC2-9044-7F80D04DD54E}"/>
                </a:ext>
              </a:extLst>
            </p:cNvPr>
            <p:cNvSpPr/>
            <p:nvPr/>
          </p:nvSpPr>
          <p:spPr bwMode="auto">
            <a:xfrm>
              <a:off x="3785970" y="410797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092DD412-8E10-4F9A-BC50-7AC506DF2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24305" y="4232112"/>
              <a:ext cx="266700" cy="28575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9F620BD-1725-4FC6-9152-0F867BD9F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22480" y="3742557"/>
            <a:ext cx="544382" cy="544382"/>
            <a:chOff x="3790397" y="3040008"/>
            <a:chExt cx="555298" cy="55529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42D528C-16CE-41F6-8EC9-E6DBBC7ED6CE}"/>
                </a:ext>
              </a:extLst>
            </p:cNvPr>
            <p:cNvSpPr/>
            <p:nvPr/>
          </p:nvSpPr>
          <p:spPr bwMode="auto">
            <a:xfrm>
              <a:off x="3790397" y="304000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CD0A99E7-7D63-49B9-A3E7-FC507D6F8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90632" y="3136682"/>
              <a:ext cx="361950" cy="36195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95F866-F195-4F4D-89C1-BC5CEA141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34174" y="2705437"/>
            <a:ext cx="544382" cy="544382"/>
            <a:chOff x="3790397" y="2167647"/>
            <a:chExt cx="555298" cy="555298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2A4CD53-3BFD-4E18-803D-E8696C5B15AA}"/>
                </a:ext>
              </a:extLst>
            </p:cNvPr>
            <p:cNvSpPr/>
            <p:nvPr/>
          </p:nvSpPr>
          <p:spPr bwMode="auto">
            <a:xfrm>
              <a:off x="3790397" y="216764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E3F918E-838D-41FA-9FCD-45BD2ECB8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19207" y="2273846"/>
              <a:ext cx="285750" cy="3429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CBB011-CFED-43E0-99D0-E142AAE7C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34174" y="1710411"/>
            <a:ext cx="544382" cy="544382"/>
            <a:chOff x="3790397" y="1307841"/>
            <a:chExt cx="555298" cy="55529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3989DB-7CE9-4236-B8DA-F4D58DDCD9C8}"/>
                </a:ext>
              </a:extLst>
            </p:cNvPr>
            <p:cNvSpPr/>
            <p:nvPr/>
          </p:nvSpPr>
          <p:spPr bwMode="auto">
            <a:xfrm>
              <a:off x="3790397" y="130784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D0D43311-CB52-4426-ADEA-4AB650BCD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900157" y="1397126"/>
              <a:ext cx="342900" cy="342900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B2CA18E-9DCA-490B-A8E4-B0FFA6F2468F}"/>
              </a:ext>
            </a:extLst>
          </p:cNvPr>
          <p:cNvSpPr txBox="1"/>
          <p:nvPr/>
        </p:nvSpPr>
        <p:spPr>
          <a:xfrm>
            <a:off x="3479634" y="6059630"/>
            <a:ext cx="2416451" cy="61552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GB" sz="2353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Start free today</a:t>
            </a:r>
            <a:endParaRPr lang="en-US" sz="2353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01A200E-6F57-483C-BCB2-AC4B9EDB2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99355"/>
            <a:ext cx="3050600" cy="599969"/>
          </a:xfrm>
        </p:spPr>
        <p:txBody>
          <a:bodyPr/>
          <a:lstStyle/>
          <a:p>
            <a:pPr algn="ctr"/>
            <a:r>
              <a:rPr lang="en-US" sz="3137" dirty="0">
                <a:solidFill>
                  <a:schemeClr val="bg2"/>
                </a:solidFill>
              </a:rPr>
              <a:t>Azure DevOps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DCD515-961E-4B97-8413-6CE5C6E98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1439" y="1020197"/>
            <a:ext cx="1905785" cy="913431"/>
            <a:chOff x="480892" y="1040157"/>
            <a:chExt cx="1944000" cy="931747"/>
          </a:xfrm>
        </p:grpSpPr>
        <p:pic>
          <p:nvPicPr>
            <p:cNvPr id="47" name="Picture 8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C41D3E5-2390-4DA0-B2B1-D7F81E1D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41772" y="1040157"/>
              <a:ext cx="422241" cy="42210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EE88C88-9997-45AA-9960-446753A8B9AB}"/>
                </a:ext>
              </a:extLst>
            </p:cNvPr>
            <p:cNvSpPr txBox="1"/>
            <p:nvPr/>
          </p:nvSpPr>
          <p:spPr>
            <a:xfrm>
              <a:off x="480892" y="1359904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00B294"/>
                  </a:solidFill>
                  <a:latin typeface="+mj-lt"/>
                </a:rPr>
                <a:t>Azure Boards</a:t>
              </a:r>
              <a:endParaRPr lang="en-US" sz="1568" dirty="0">
                <a:solidFill>
                  <a:srgbClr val="00B294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1CF4F81-48BF-4BC0-ADD8-6E36DDDC1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1439" y="2187270"/>
            <a:ext cx="1905785" cy="936437"/>
            <a:chOff x="480892" y="2154633"/>
            <a:chExt cx="1944000" cy="955215"/>
          </a:xfrm>
        </p:grpSpPr>
        <p:pic>
          <p:nvPicPr>
            <p:cNvPr id="52" name="Picture 10" descr="A picture containing stop, sign, outdoor, sitting&#10;&#10;Description generated with very high confidence">
              <a:extLst>
                <a:ext uri="{FF2B5EF4-FFF2-40B4-BE49-F238E27FC236}">
                  <a16:creationId xmlns:a16="http://schemas.microsoft.com/office/drawing/2014/main" id="{372766B4-7187-4F21-8200-AA6798752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241772" y="2154633"/>
              <a:ext cx="422241" cy="422109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4A8B084-8E01-491D-8E9E-1712615BC48E}"/>
                </a:ext>
              </a:extLst>
            </p:cNvPr>
            <p:cNvSpPr txBox="1"/>
            <p:nvPr/>
          </p:nvSpPr>
          <p:spPr>
            <a:xfrm>
              <a:off x="480892" y="2497848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D83B01"/>
                  </a:solidFill>
                  <a:latin typeface="+mj-lt"/>
                </a:rPr>
                <a:t>Azure </a:t>
              </a:r>
              <a:r>
                <a:rPr lang="en-US" sz="1568" dirty="0">
                  <a:solidFill>
                    <a:srgbClr val="D83B01"/>
                  </a:solidFill>
                  <a:latin typeface="+mj-lt"/>
                  <a:cs typeface="Segoe UI"/>
                </a:rPr>
                <a:t>Repos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4A37F8D-BD4B-4C76-B5D3-C9EDE792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1439" y="3377349"/>
            <a:ext cx="1905785" cy="952177"/>
            <a:chOff x="480892" y="3371540"/>
            <a:chExt cx="1944000" cy="971270"/>
          </a:xfrm>
        </p:grpSpPr>
        <p:pic>
          <p:nvPicPr>
            <p:cNvPr id="55" name="Picture 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146F3C96-1678-4F83-BBB4-9AD9E04B6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244202" y="3371540"/>
              <a:ext cx="417381" cy="425419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D7C092-0057-4AA4-A420-72D0A30B67FD}"/>
                </a:ext>
              </a:extLst>
            </p:cNvPr>
            <p:cNvSpPr txBox="1"/>
            <p:nvPr/>
          </p:nvSpPr>
          <p:spPr>
            <a:xfrm>
              <a:off x="480892" y="3730810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2560E0"/>
                  </a:solidFill>
                  <a:latin typeface="+mj-lt"/>
                </a:rPr>
                <a:t>Azure Pipelines</a:t>
              </a:r>
              <a:endParaRPr lang="en-US" sz="1568" dirty="0">
                <a:solidFill>
                  <a:srgbClr val="2560E0"/>
                </a:solidFill>
                <a:latin typeface="+mj-lt"/>
                <a:cs typeface="Segoe UI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B207801-9391-472F-9D7A-B145DABE2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1439" y="4583168"/>
            <a:ext cx="1905785" cy="920155"/>
            <a:chOff x="480892" y="4605641"/>
            <a:chExt cx="1944000" cy="938606"/>
          </a:xfrm>
        </p:grpSpPr>
        <p:pic>
          <p:nvPicPr>
            <p:cNvPr id="60" name="Picture 12">
              <a:extLst>
                <a:ext uri="{FF2B5EF4-FFF2-40B4-BE49-F238E27FC236}">
                  <a16:creationId xmlns:a16="http://schemas.microsoft.com/office/drawing/2014/main" id="{2B79A0B1-CB19-42D1-8CE5-3C7AB638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41772" y="4605641"/>
              <a:ext cx="422241" cy="422109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407B28-ECAF-40F0-8E02-FF51B5AB6408}"/>
                </a:ext>
              </a:extLst>
            </p:cNvPr>
            <p:cNvSpPr txBox="1"/>
            <p:nvPr/>
          </p:nvSpPr>
          <p:spPr>
            <a:xfrm>
              <a:off x="480892" y="4932247"/>
              <a:ext cx="1944000" cy="61200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854CC7"/>
                  </a:solidFill>
                  <a:latin typeface="+mj-lt"/>
                </a:rPr>
                <a:t>Azure Test</a:t>
              </a:r>
              <a:r>
                <a:rPr lang="en-US" sz="1568" dirty="0">
                  <a:solidFill>
                    <a:srgbClr val="854CC7"/>
                  </a:solidFill>
                  <a:latin typeface="+mj-lt"/>
                  <a:cs typeface="Segoe UI"/>
                </a:rPr>
                <a:t> Plans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65CD17-CB5D-4D82-8016-EEE3FF4F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1439" y="5756965"/>
            <a:ext cx="1905785" cy="879676"/>
            <a:chOff x="480892" y="5871907"/>
            <a:chExt cx="1944000" cy="897315"/>
          </a:xfrm>
        </p:grpSpPr>
        <p:pic>
          <p:nvPicPr>
            <p:cNvPr id="63" name="Picture 6">
              <a:extLst>
                <a:ext uri="{FF2B5EF4-FFF2-40B4-BE49-F238E27FC236}">
                  <a16:creationId xmlns:a16="http://schemas.microsoft.com/office/drawing/2014/main" id="{A15458CC-3852-47BC-B1FC-C199A428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241772" y="5871907"/>
              <a:ext cx="422241" cy="422109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BD62F3-4F6B-412F-82F6-044C2F0EB531}"/>
                </a:ext>
              </a:extLst>
            </p:cNvPr>
            <p:cNvSpPr txBox="1"/>
            <p:nvPr/>
          </p:nvSpPr>
          <p:spPr>
            <a:xfrm>
              <a:off x="480892" y="6196758"/>
              <a:ext cx="1944000" cy="5724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143428" rIns="0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568" dirty="0">
                  <a:solidFill>
                    <a:srgbClr val="CB2E6D"/>
                  </a:solidFill>
                  <a:latin typeface="+mj-lt"/>
                </a:rPr>
                <a:t>Azure Artifacts</a:t>
              </a:r>
              <a:endParaRPr lang="en-US" sz="1568" dirty="0">
                <a:solidFill>
                  <a:srgbClr val="CB2E6D"/>
                </a:solidFill>
                <a:latin typeface="+mj-lt"/>
                <a:cs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2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3855</TotalTime>
  <Words>355</Words>
  <Application>Microsoft Office PowerPoint</Application>
  <PresentationFormat>Grand écran</PresentationFormat>
  <Paragraphs>70</Paragraphs>
  <Slides>10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Consolas</vt:lpstr>
      <vt:lpstr>Segoe UI</vt:lpstr>
      <vt:lpstr>Segoe UI Light</vt:lpstr>
      <vt:lpstr>Segoe UI Semibold</vt:lpstr>
      <vt:lpstr>Wingdings</vt:lpstr>
      <vt:lpstr>Dotnet_Template</vt:lpstr>
      <vt:lpstr>Présentation PowerPoint</vt:lpstr>
      <vt:lpstr>Les nouveautés d’Azure DevOps</vt:lpstr>
      <vt:lpstr>Rappels : TFS / VSTS</vt:lpstr>
      <vt:lpstr>Changement de nom :</vt:lpstr>
      <vt:lpstr>Nouveau design</vt:lpstr>
      <vt:lpstr>Azure Pipelines</vt:lpstr>
      <vt:lpstr>Microsoft ♥ Open Source</vt:lpstr>
      <vt:lpstr>Tarification pour l’Open Source</vt:lpstr>
      <vt:lpstr>Azure DevOps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Guillaume Lacasa</cp:lastModifiedBy>
  <cp:revision>16</cp:revision>
  <dcterms:created xsi:type="dcterms:W3CDTF">2018-01-09T22:22:16Z</dcterms:created>
  <dcterms:modified xsi:type="dcterms:W3CDTF">2018-10-22T17:12:33Z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